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30240288" cy="42767250"/>
  <p:notesSz cx="6858000" cy="9144000"/>
  <p:defaultTextStyle>
    <a:defPPr>
      <a:defRPr lang="zh-TW"/>
    </a:defPPr>
    <a:lvl1pPr marL="0" algn="l" defTabSz="3504164" rtl="0" eaLnBrk="1" latinLnBrk="0" hangingPunct="1">
      <a:defRPr sz="6898" kern="1200">
        <a:solidFill>
          <a:schemeClr val="tx1"/>
        </a:solidFill>
        <a:latin typeface="+mn-lt"/>
        <a:ea typeface="+mn-ea"/>
        <a:cs typeface="+mn-cs"/>
      </a:defRPr>
    </a:lvl1pPr>
    <a:lvl2pPr marL="1752082" algn="l" defTabSz="3504164" rtl="0" eaLnBrk="1" latinLnBrk="0" hangingPunct="1">
      <a:defRPr sz="6898" kern="1200">
        <a:solidFill>
          <a:schemeClr val="tx1"/>
        </a:solidFill>
        <a:latin typeface="+mn-lt"/>
        <a:ea typeface="+mn-ea"/>
        <a:cs typeface="+mn-cs"/>
      </a:defRPr>
    </a:lvl2pPr>
    <a:lvl3pPr marL="3504164" algn="l" defTabSz="3504164" rtl="0" eaLnBrk="1" latinLnBrk="0" hangingPunct="1">
      <a:defRPr sz="6898" kern="1200">
        <a:solidFill>
          <a:schemeClr val="tx1"/>
        </a:solidFill>
        <a:latin typeface="+mn-lt"/>
        <a:ea typeface="+mn-ea"/>
        <a:cs typeface="+mn-cs"/>
      </a:defRPr>
    </a:lvl3pPr>
    <a:lvl4pPr marL="5256246" algn="l" defTabSz="3504164" rtl="0" eaLnBrk="1" latinLnBrk="0" hangingPunct="1">
      <a:defRPr sz="6898" kern="1200">
        <a:solidFill>
          <a:schemeClr val="tx1"/>
        </a:solidFill>
        <a:latin typeface="+mn-lt"/>
        <a:ea typeface="+mn-ea"/>
        <a:cs typeface="+mn-cs"/>
      </a:defRPr>
    </a:lvl4pPr>
    <a:lvl5pPr marL="7008328" algn="l" defTabSz="3504164" rtl="0" eaLnBrk="1" latinLnBrk="0" hangingPunct="1">
      <a:defRPr sz="6898" kern="1200">
        <a:solidFill>
          <a:schemeClr val="tx1"/>
        </a:solidFill>
        <a:latin typeface="+mn-lt"/>
        <a:ea typeface="+mn-ea"/>
        <a:cs typeface="+mn-cs"/>
      </a:defRPr>
    </a:lvl5pPr>
    <a:lvl6pPr marL="8760410" algn="l" defTabSz="3504164" rtl="0" eaLnBrk="1" latinLnBrk="0" hangingPunct="1">
      <a:defRPr sz="6898" kern="1200">
        <a:solidFill>
          <a:schemeClr val="tx1"/>
        </a:solidFill>
        <a:latin typeface="+mn-lt"/>
        <a:ea typeface="+mn-ea"/>
        <a:cs typeface="+mn-cs"/>
      </a:defRPr>
    </a:lvl6pPr>
    <a:lvl7pPr marL="10512492" algn="l" defTabSz="3504164" rtl="0" eaLnBrk="1" latinLnBrk="0" hangingPunct="1">
      <a:defRPr sz="6898" kern="1200">
        <a:solidFill>
          <a:schemeClr val="tx1"/>
        </a:solidFill>
        <a:latin typeface="+mn-lt"/>
        <a:ea typeface="+mn-ea"/>
        <a:cs typeface="+mn-cs"/>
      </a:defRPr>
    </a:lvl7pPr>
    <a:lvl8pPr marL="12264572" algn="l" defTabSz="3504164" rtl="0" eaLnBrk="1" latinLnBrk="0" hangingPunct="1">
      <a:defRPr sz="6898" kern="1200">
        <a:solidFill>
          <a:schemeClr val="tx1"/>
        </a:solidFill>
        <a:latin typeface="+mn-lt"/>
        <a:ea typeface="+mn-ea"/>
        <a:cs typeface="+mn-cs"/>
      </a:defRPr>
    </a:lvl8pPr>
    <a:lvl9pPr marL="14016654" algn="l" defTabSz="3504164" rtl="0" eaLnBrk="1" latinLnBrk="0" hangingPunct="1">
      <a:defRPr sz="68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64A4"/>
    <a:srgbClr val="F2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032" autoAdjust="0"/>
    <p:restoredTop sz="94660"/>
  </p:normalViewPr>
  <p:slideViewPr>
    <p:cSldViewPr snapToGrid="0">
      <p:cViewPr>
        <p:scale>
          <a:sx n="32" d="100"/>
          <a:sy n="32" d="100"/>
        </p:scale>
        <p:origin x="780" y="-5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022" y="6999180"/>
            <a:ext cx="25704245" cy="14889339"/>
          </a:xfrm>
        </p:spPr>
        <p:txBody>
          <a:bodyPr anchor="b"/>
          <a:lstStyle>
            <a:lvl1pPr algn="ctr">
              <a:defRPr sz="1984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36" y="22462709"/>
            <a:ext cx="22680216" cy="10325516"/>
          </a:xfrm>
        </p:spPr>
        <p:txBody>
          <a:bodyPr/>
          <a:lstStyle>
            <a:lvl1pPr marL="0" indent="0" algn="ctr">
              <a:buNone/>
              <a:defRPr sz="7937"/>
            </a:lvl1pPr>
            <a:lvl2pPr marL="1512006" indent="0" algn="ctr">
              <a:buNone/>
              <a:defRPr sz="6614"/>
            </a:lvl2pPr>
            <a:lvl3pPr marL="3024012" indent="0" algn="ctr">
              <a:buNone/>
              <a:defRPr sz="5953"/>
            </a:lvl3pPr>
            <a:lvl4pPr marL="4536018" indent="0" algn="ctr">
              <a:buNone/>
              <a:defRPr sz="5291"/>
            </a:lvl4pPr>
            <a:lvl5pPr marL="6048024" indent="0" algn="ctr">
              <a:buNone/>
              <a:defRPr sz="5291"/>
            </a:lvl5pPr>
            <a:lvl6pPr marL="7560031" indent="0" algn="ctr">
              <a:buNone/>
              <a:defRPr sz="5291"/>
            </a:lvl6pPr>
            <a:lvl7pPr marL="9072037" indent="0" algn="ctr">
              <a:buNone/>
              <a:defRPr sz="5291"/>
            </a:lvl7pPr>
            <a:lvl8pPr marL="10584043" indent="0" algn="ctr">
              <a:buNone/>
              <a:defRPr sz="5291"/>
            </a:lvl8pPr>
            <a:lvl9pPr marL="12096049" indent="0" algn="ctr">
              <a:buNone/>
              <a:defRPr sz="5291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444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977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08" y="2276960"/>
            <a:ext cx="6520562" cy="3624326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1" y="2276960"/>
            <a:ext cx="19183683" cy="3624326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149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781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2" y="10662125"/>
            <a:ext cx="26082248" cy="17789985"/>
          </a:xfrm>
        </p:spPr>
        <p:txBody>
          <a:bodyPr anchor="b"/>
          <a:lstStyle>
            <a:lvl1pPr>
              <a:defRPr sz="1984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2" y="28620410"/>
            <a:ext cx="26082248" cy="9355333"/>
          </a:xfrm>
        </p:spPr>
        <p:txBody>
          <a:bodyPr/>
          <a:lstStyle>
            <a:lvl1pPr marL="0" indent="0">
              <a:buNone/>
              <a:defRPr sz="7937">
                <a:solidFill>
                  <a:schemeClr val="tx1"/>
                </a:solidFill>
              </a:defRPr>
            </a:lvl1pPr>
            <a:lvl2pPr marL="151200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2pPr>
            <a:lvl3pPr marL="3024012" indent="0">
              <a:buNone/>
              <a:defRPr sz="5953">
                <a:solidFill>
                  <a:schemeClr val="tx1">
                    <a:tint val="75000"/>
                  </a:schemeClr>
                </a:solidFill>
              </a:defRPr>
            </a:lvl3pPr>
            <a:lvl4pPr marL="4536018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8024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60031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2037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404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604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422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0" y="11384800"/>
            <a:ext cx="12852122" cy="2713542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46" y="11384800"/>
            <a:ext cx="12852122" cy="2713542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262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276970"/>
            <a:ext cx="26082248" cy="826635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2" y="10483919"/>
            <a:ext cx="12793057" cy="5138007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2" y="15621926"/>
            <a:ext cx="12793057" cy="22977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48" y="10483919"/>
            <a:ext cx="12856061" cy="5138007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48" y="15621926"/>
            <a:ext cx="12856061" cy="22977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876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956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663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1150"/>
            <a:ext cx="9753280" cy="9979025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61" y="6157701"/>
            <a:ext cx="15309146" cy="30392467"/>
          </a:xfrm>
        </p:spPr>
        <p:txBody>
          <a:bodyPr/>
          <a:lstStyle>
            <a:lvl1pPr>
              <a:defRPr sz="10583"/>
            </a:lvl1pPr>
            <a:lvl2pPr>
              <a:defRPr sz="9260"/>
            </a:lvl2pPr>
            <a:lvl3pPr>
              <a:defRPr sz="7937"/>
            </a:lvl3pPr>
            <a:lvl4pPr>
              <a:defRPr sz="6614"/>
            </a:lvl4pPr>
            <a:lvl5pPr>
              <a:defRPr sz="6614"/>
            </a:lvl5pPr>
            <a:lvl6pPr>
              <a:defRPr sz="6614"/>
            </a:lvl6pPr>
            <a:lvl7pPr>
              <a:defRPr sz="6614"/>
            </a:lvl7pPr>
            <a:lvl8pPr>
              <a:defRPr sz="6614"/>
            </a:lvl8pPr>
            <a:lvl9pPr>
              <a:defRPr sz="6614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30175"/>
            <a:ext cx="9753280" cy="23769486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19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1150"/>
            <a:ext cx="9753280" cy="9979025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6061" y="6157701"/>
            <a:ext cx="15309146" cy="30392467"/>
          </a:xfrm>
        </p:spPr>
        <p:txBody>
          <a:bodyPr anchor="t"/>
          <a:lstStyle>
            <a:lvl1pPr marL="0" indent="0">
              <a:buNone/>
              <a:defRPr sz="10583"/>
            </a:lvl1pPr>
            <a:lvl2pPr marL="1512006" indent="0">
              <a:buNone/>
              <a:defRPr sz="9260"/>
            </a:lvl2pPr>
            <a:lvl3pPr marL="3024012" indent="0">
              <a:buNone/>
              <a:defRPr sz="7937"/>
            </a:lvl3pPr>
            <a:lvl4pPr marL="4536018" indent="0">
              <a:buNone/>
              <a:defRPr sz="6614"/>
            </a:lvl4pPr>
            <a:lvl5pPr marL="6048024" indent="0">
              <a:buNone/>
              <a:defRPr sz="6614"/>
            </a:lvl5pPr>
            <a:lvl6pPr marL="7560031" indent="0">
              <a:buNone/>
              <a:defRPr sz="6614"/>
            </a:lvl6pPr>
            <a:lvl7pPr marL="9072037" indent="0">
              <a:buNone/>
              <a:defRPr sz="6614"/>
            </a:lvl7pPr>
            <a:lvl8pPr marL="10584043" indent="0">
              <a:buNone/>
              <a:defRPr sz="6614"/>
            </a:lvl8pPr>
            <a:lvl9pPr marL="12096049" indent="0">
              <a:buNone/>
              <a:defRPr sz="661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30175"/>
            <a:ext cx="9753280" cy="23769486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80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0" y="2276970"/>
            <a:ext cx="26082248" cy="82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0" y="11384800"/>
            <a:ext cx="26082248" cy="27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0" y="39638914"/>
            <a:ext cx="6804065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7BDC0-D0FA-461D-9087-104C1442C081}" type="datetimeFigureOut">
              <a:rPr lang="zh-TW" altLang="en-US" smtClean="0"/>
              <a:t>2019/11/13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096" y="39638914"/>
            <a:ext cx="10206097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03" y="39638914"/>
            <a:ext cx="6804065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248A9-846D-46A6-89F7-8063B3E42D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78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3024012" rtl="0" eaLnBrk="1" latinLnBrk="0" hangingPunct="1">
        <a:lnSpc>
          <a:spcPct val="90000"/>
        </a:lnSpc>
        <a:spcBef>
          <a:spcPct val="0"/>
        </a:spcBef>
        <a:buNone/>
        <a:defRPr sz="145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003" indent="-756003" algn="l" defTabSz="3024012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60" kern="1200">
          <a:solidFill>
            <a:schemeClr val="tx1"/>
          </a:solidFill>
          <a:latin typeface="+mn-lt"/>
          <a:ea typeface="+mn-ea"/>
          <a:cs typeface="+mn-cs"/>
        </a:defRPr>
      </a:lvl1pPr>
      <a:lvl2pPr marL="2268009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3780015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3pPr>
      <a:lvl4pPr marL="5292021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804028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8316034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828040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1340046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852052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1pPr>
      <a:lvl2pPr marL="1512006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2pPr>
      <a:lvl3pPr marL="3024012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3pPr>
      <a:lvl4pPr marL="4536018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048024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7560031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072037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0584043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096049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jp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4F3499F-03FA-4A0C-84DC-6D206C35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4"/>
            <a:ext cx="30240288" cy="427516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08946" y="14040300"/>
            <a:ext cx="28080000" cy="69723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196387" y="12608137"/>
            <a:ext cx="28080000" cy="1031470"/>
          </a:xfrm>
          <a:prstGeom prst="rect">
            <a:avLst/>
          </a:prstGeom>
          <a:solidFill>
            <a:srgbClr val="1264A4"/>
          </a:solidFill>
          <a:ln>
            <a:solidFill>
              <a:srgbClr val="1264A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>
                <a:latin typeface="Arial Black" panose="020B0A04020102020204" pitchFamily="34" charset="0"/>
              </a:rPr>
              <a:t>METHODS</a:t>
            </a:r>
            <a:endParaRPr lang="zh-TW" altLang="en-US" sz="4400" dirty="0">
              <a:latin typeface="Arial Black" panose="020B0A040201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96387" y="22880736"/>
            <a:ext cx="28080000" cy="10792239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80144" y="21449705"/>
            <a:ext cx="28080000" cy="1031470"/>
          </a:xfrm>
          <a:prstGeom prst="rect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>
                <a:latin typeface="Arial Black" panose="020B0A04020102020204" pitchFamily="34" charset="0"/>
              </a:rPr>
              <a:t>RESULTS</a:t>
            </a:r>
            <a:endParaRPr lang="zh-TW" altLang="en-US" sz="4400" dirty="0">
              <a:latin typeface="Arial Black" panose="020B0A040201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80144" y="5251407"/>
            <a:ext cx="4093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4400" dirty="0">
                <a:solidFill>
                  <a:srgbClr val="1264A4"/>
                </a:solidFill>
                <a:latin typeface="Arial Black" panose="020B0A04020102020204" pitchFamily="34" charset="0"/>
              </a:rPr>
              <a:t>OBJECTIVE</a:t>
            </a:r>
            <a:endParaRPr lang="zh-TW" altLang="en-US" sz="4400" dirty="0">
              <a:solidFill>
                <a:srgbClr val="1264A4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642657" y="5251407"/>
            <a:ext cx="5954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4400" dirty="0">
                <a:solidFill>
                  <a:srgbClr val="1264A4"/>
                </a:solidFill>
                <a:latin typeface="Arial Black" panose="020B0A04020102020204" pitchFamily="34" charset="0"/>
              </a:rPr>
              <a:t>INTRODUCTION</a:t>
            </a:r>
            <a:endParaRPr lang="zh-TW" altLang="en-US" sz="4400" dirty="0">
              <a:solidFill>
                <a:srgbClr val="1264A4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80144" y="34023973"/>
            <a:ext cx="6126199" cy="77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4400" dirty="0">
                <a:solidFill>
                  <a:srgbClr val="1264A4"/>
                </a:solidFill>
                <a:latin typeface="Arial Black" panose="020B0A04020102020204" pitchFamily="34" charset="0"/>
              </a:rPr>
              <a:t>CONCLUSION</a:t>
            </a:r>
            <a:endParaRPr lang="zh-TW" altLang="en-US" sz="4400" dirty="0">
              <a:solidFill>
                <a:srgbClr val="1264A4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80144" y="38813842"/>
            <a:ext cx="7413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4400" dirty="0">
                <a:solidFill>
                  <a:srgbClr val="1264A4"/>
                </a:solidFill>
                <a:latin typeface="Arial Black" panose="020B0A04020102020204" pitchFamily="34" charset="0"/>
              </a:rPr>
              <a:t>REFERENCE</a:t>
            </a:r>
            <a:endParaRPr lang="zh-TW" altLang="en-US" sz="4400" dirty="0">
              <a:solidFill>
                <a:srgbClr val="1264A4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0313406" y="14424313"/>
            <a:ext cx="794986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文本特徵萃取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首先將主旨排除非中文，利用結巴斷詞，再將詞字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轉為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doc2vec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變成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字庫做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one-hot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80144" y="1691538"/>
            <a:ext cx="9835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電子郵件開信預測</a:t>
            </a:r>
            <a:endParaRPr lang="en-US" altLang="zh-TW" sz="5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5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豹</a:t>
            </a:r>
            <a:r>
              <a:rPr lang="en-US" altLang="zh-TW" sz="5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Group-17</a:t>
            </a:r>
            <a:endParaRPr lang="zh-TW" altLang="en-US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80144" y="3445864"/>
            <a:ext cx="23665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蘇冠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</a:t>
            </a:r>
            <a:r>
              <a:rPr lang="en-US" altLang="zh-TW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(AT082121)    </a:t>
            </a:r>
            <a:r>
              <a:rPr lang="zh-TW" alt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林敬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桓</a:t>
            </a:r>
            <a:r>
              <a:rPr lang="en-US" altLang="zh-TW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(AT082058)     </a:t>
            </a:r>
            <a:r>
              <a:rPr lang="zh-TW" alt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謝坤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霖</a:t>
            </a:r>
            <a:r>
              <a:rPr lang="en-US" altLang="zh-TW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(AT082119)     </a:t>
            </a:r>
            <a:endParaRPr lang="zh-TW" altLang="en-US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80144" y="6337369"/>
            <a:ext cx="13384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收件人開信與否，預測收到信一段時間後，收件人是否會開信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事先告知寄件人，那些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不會開信以降低寄件人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收件人可以節省時間，不會收到一堆自己不感興趣的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2016496" y="6020848"/>
            <a:ext cx="69568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平均行銷信開信率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計費方式：按照寄送封數計費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其中約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85%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的信，可能未符合目標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客群之興趣，甚至引發客戶反感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80144" y="34802038"/>
            <a:ext cx="2808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本專案利用過往寄信資料做開信預測，在主旨部分應用中文文字特徵萃取的各種方式，如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doc2vec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dictionary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等，也嘗試將主旨做</a:t>
            </a:r>
            <a:r>
              <a:rPr lang="en-US" altLang="zh-TW" sz="3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後以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分群試圖將主旨分為幾種類別，並將個人過去開信行為轉換為一種特徵，而在模型上則分別使用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ML model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做整體與個人的預測。在商業面上，其中一種模型可達到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99.6%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，因此可使整體寄信成本下降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%~5%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展望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技術可應用至簡訊、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廣告等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其他行銷通路上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080144" y="39719912"/>
            <a:ext cx="2808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Predictive Analysis on Tracking Emails for Target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Marketing</a:t>
            </a:r>
          </a:p>
          <a:p>
            <a:pPr marL="514350" indent="-514350">
              <a:buAutoNum type="arabicPeriod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predict subject-line opens for large-scale email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marketing</a:t>
            </a:r>
          </a:p>
          <a:p>
            <a:pPr marL="514350" indent="-514350">
              <a:buFontTx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Predicting Email and Article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Clickthroughs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with Domain-adaptive Language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Models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Google Shape;603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06928" y="6113908"/>
            <a:ext cx="4106478" cy="60946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434343">
                <a:alpha val="49803"/>
              </a:srgbClr>
            </a:outerShdw>
          </a:effectLst>
        </p:spPr>
      </p:pic>
      <p:sp>
        <p:nvSpPr>
          <p:cNvPr id="30" name="Google Shape;604;p103"/>
          <p:cNvSpPr/>
          <p:nvPr/>
        </p:nvSpPr>
        <p:spPr>
          <a:xfrm>
            <a:off x="16067913" y="9170805"/>
            <a:ext cx="4384508" cy="1065731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76" tIns="243776" rIns="243776" bIns="243776" anchor="ctr" anchorCtr="0">
            <a:noAutofit/>
          </a:bodyPr>
          <a:lstStyle/>
          <a:p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1956752" y="9773241"/>
            <a:ext cx="6956895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>
              <a:lnSpc>
                <a:spcPct val="120000"/>
              </a:lnSpc>
            </a:pPr>
            <a:r>
              <a:rPr lang="en-US" altLang="zh-TW" sz="3200" dirty="0" smtClean="0">
                <a:ea typeface="微软雅黑" panose="020B0503020204020204" pitchFamily="34" charset="-122"/>
              </a:rPr>
              <a:t>Raw Data</a:t>
            </a:r>
            <a:r>
              <a:rPr lang="zh-TW" altLang="en-US" sz="3200" dirty="0" smtClean="0">
                <a:ea typeface="微软雅黑" panose="020B0503020204020204" pitchFamily="34" charset="-122"/>
              </a:rPr>
              <a:t>：</a:t>
            </a:r>
            <a:endParaRPr lang="en-US" altLang="zh-TW" sz="3200" dirty="0" smtClean="0">
              <a:ea typeface="微软雅黑" panose="020B0503020204020204" pitchFamily="34" charset="-122"/>
            </a:endParaRPr>
          </a:p>
          <a:p>
            <a:pPr defTabSz="914286">
              <a:lnSpc>
                <a:spcPct val="120000"/>
              </a:lnSpc>
            </a:pPr>
            <a:r>
              <a:rPr lang="zh-TW" altLang="en-US" sz="3200" dirty="0" smtClean="0">
                <a:ea typeface="微软雅黑" panose="020B0503020204020204" pitchFamily="34" charset="-122"/>
              </a:rPr>
              <a:t>寄件人</a:t>
            </a:r>
            <a:r>
              <a:rPr lang="en-US" altLang="zh-TW" sz="3200" dirty="0">
                <a:ea typeface="微软雅黑" panose="020B0503020204020204" pitchFamily="34" charset="-122"/>
              </a:rPr>
              <a:t>Email</a:t>
            </a:r>
            <a:r>
              <a:rPr lang="zh-TW" altLang="en-US" sz="3200" dirty="0">
                <a:ea typeface="微软雅黑" panose="020B0503020204020204" pitchFamily="34" charset="-122"/>
              </a:rPr>
              <a:t>、主旨、是否開信</a:t>
            </a:r>
            <a:r>
              <a:rPr lang="zh-TW" altLang="en-US" sz="3200" dirty="0" smtClean="0">
                <a:ea typeface="微软雅黑" panose="020B0503020204020204" pitchFamily="34" charset="-122"/>
              </a:rPr>
              <a:t>、寄信時間</a:t>
            </a:r>
            <a:endParaRPr lang="zh-TW" altLang="en-US" sz="3200" dirty="0">
              <a:ea typeface="微软雅黑" panose="020B0503020204020204" pitchFamily="34" charset="-122"/>
            </a:endParaRPr>
          </a:p>
        </p:txBody>
      </p:sp>
      <p:sp>
        <p:nvSpPr>
          <p:cNvPr id="32" name="Google Shape;604;p103"/>
          <p:cNvSpPr/>
          <p:nvPr/>
        </p:nvSpPr>
        <p:spPr>
          <a:xfrm>
            <a:off x="21713499" y="9680297"/>
            <a:ext cx="7562888" cy="2028287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76" tIns="243776" rIns="243776" bIns="243776" anchor="ctr" anchorCtr="0">
            <a:noAutofit/>
          </a:bodyPr>
          <a:lstStyle/>
          <a:p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直線接點 32"/>
          <p:cNvCxnSpPr>
            <a:stCxn id="32" idx="1"/>
            <a:endCxn id="30" idx="3"/>
          </p:cNvCxnSpPr>
          <p:nvPr/>
        </p:nvCxnSpPr>
        <p:spPr>
          <a:xfrm flipH="1" flipV="1">
            <a:off x="20452421" y="9703671"/>
            <a:ext cx="1261078" cy="990770"/>
          </a:xfrm>
          <a:prstGeom prst="lin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792" y1="32944" x2="34792" y2="32944"/>
                        <a14:foregroundMark x1="42917" y1="23000" x2="42917" y2="23000"/>
                        <a14:foregroundMark x1="58833" y1="24833" x2="58833" y2="24833"/>
                        <a14:foregroundMark x1="72000" y1="54611" x2="72000" y2="54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4185" y="8729455"/>
            <a:ext cx="4854967" cy="3641226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7" b="97248" l="3750" r="97813">
                        <a14:foregroundMark x1="47813" y1="45138" x2="47813" y2="45138"/>
                        <a14:foregroundMark x1="51146" y1="46055" x2="51146" y2="46055"/>
                        <a14:foregroundMark x1="48854" y1="52661" x2="48854" y2="52661"/>
                        <a14:foregroundMark x1="52604" y1="52661" x2="52604" y2="52661"/>
                        <a14:foregroundMark x1="54583" y1="50459" x2="54583" y2="50459"/>
                        <a14:foregroundMark x1="58646" y1="39450" x2="58646" y2="39450"/>
                        <a14:foregroundMark x1="62396" y1="38532" x2="62396" y2="38532"/>
                        <a14:foregroundMark x1="61354" y1="34679" x2="61354" y2="34679"/>
                        <a14:foregroundMark x1="56354" y1="25321" x2="56354" y2="25321"/>
                        <a14:foregroundMark x1="61146" y1="23670" x2="61146" y2="23670"/>
                        <a14:foregroundMark x1="68646" y1="14862" x2="68646" y2="14862"/>
                        <a14:foregroundMark x1="68125" y1="31193" x2="68125" y2="31193"/>
                        <a14:foregroundMark x1="77083" y1="42936" x2="77083" y2="42936"/>
                        <a14:foregroundMark x1="72813" y1="51376" x2="72813" y2="51376"/>
                        <a14:foregroundMark x1="79583" y1="53945" x2="79583" y2="53945"/>
                        <a14:foregroundMark x1="84063" y1="43486" x2="84063" y2="43486"/>
                        <a14:foregroundMark x1="84375" y1="31560" x2="84375" y2="31560"/>
                        <a14:foregroundMark x1="83125" y1="28073" x2="83125" y2="28073"/>
                        <a14:foregroundMark x1="72083" y1="16147" x2="72083" y2="16147"/>
                        <a14:foregroundMark x1="83125" y1="47890" x2="83125" y2="47890"/>
                        <a14:foregroundMark x1="72813" y1="42936" x2="72813" y2="42936"/>
                        <a14:foregroundMark x1="57083" y1="44771" x2="57083" y2="44771"/>
                        <a14:foregroundMark x1="55104" y1="67156" x2="55104" y2="67156"/>
                        <a14:foregroundMark x1="49896" y1="68991" x2="49896" y2="68991"/>
                        <a14:foregroundMark x1="54063" y1="75229" x2="54063" y2="75229"/>
                        <a14:foregroundMark x1="57083" y1="73761" x2="57083" y2="73761"/>
                        <a14:foregroundMark x1="63125" y1="71560" x2="63125" y2="71560"/>
                        <a14:foregroundMark x1="52604" y1="64587" x2="52604" y2="64587"/>
                        <a14:foregroundMark x1="56875" y1="67156" x2="56875" y2="67156"/>
                        <a14:foregroundMark x1="60313" y1="71193" x2="60313" y2="71193"/>
                        <a14:foregroundMark x1="58125" y1="76514" x2="58125" y2="76514"/>
                        <a14:foregroundMark x1="51875" y1="74312" x2="51875" y2="74312"/>
                        <a14:foregroundMark x1="86563" y1="47339" x2="86563" y2="47339"/>
                        <a14:foregroundMark x1="84063" y1="41651" x2="84063" y2="41651"/>
                        <a14:foregroundMark x1="77083" y1="41284" x2="77083" y2="41284"/>
                        <a14:foregroundMark x1="71146" y1="48257" x2="71146" y2="48257"/>
                        <a14:foregroundMark x1="75313" y1="53578" x2="75313" y2="53578"/>
                        <a14:foregroundMark x1="78646" y1="38165" x2="78646" y2="38165"/>
                        <a14:foregroundMark x1="82396" y1="52661" x2="82396" y2="52661"/>
                        <a14:foregroundMark x1="64583" y1="24037" x2="64583" y2="24037"/>
                        <a14:foregroundMark x1="80625" y1="36881" x2="80625" y2="36881"/>
                        <a14:foregroundMark x1="65833" y1="22385" x2="65833" y2="22385"/>
                        <a14:backgroundMark x1="63125" y1="74679" x2="63125" y2="746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7493" y="8438344"/>
            <a:ext cx="6334913" cy="3596383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 rot="1160136">
            <a:off x="11302454" y="8990462"/>
            <a:ext cx="1896032" cy="115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YES?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 rot="20468191">
            <a:off x="8066072" y="8744284"/>
            <a:ext cx="1774845" cy="115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NO?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13665" y="17591446"/>
            <a:ext cx="1931672" cy="1691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Raw</a:t>
            </a:r>
          </a:p>
          <a:p>
            <a:pPr algn="ctr"/>
            <a:r>
              <a:rPr lang="en-US" altLang="zh-TW" sz="4400" dirty="0" smtClean="0"/>
              <a:t>Data</a:t>
            </a:r>
            <a:endParaRPr lang="zh-TW" altLang="en-US" sz="4400" dirty="0"/>
          </a:p>
        </p:txBody>
      </p:sp>
      <p:sp>
        <p:nvSpPr>
          <p:cNvPr id="46" name="矩形 45"/>
          <p:cNvSpPr/>
          <p:nvPr/>
        </p:nvSpPr>
        <p:spPr>
          <a:xfrm>
            <a:off x="6958667" y="14233751"/>
            <a:ext cx="5646420" cy="1691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Data Preprocessing</a:t>
            </a:r>
            <a:endParaRPr lang="zh-TW" altLang="en-US" sz="4400" dirty="0"/>
          </a:p>
        </p:txBody>
      </p:sp>
      <p:sp>
        <p:nvSpPr>
          <p:cNvPr id="47" name="矩形 46"/>
          <p:cNvSpPr/>
          <p:nvPr/>
        </p:nvSpPr>
        <p:spPr>
          <a:xfrm>
            <a:off x="4534949" y="16387470"/>
            <a:ext cx="1931672" cy="1126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Words</a:t>
            </a:r>
            <a:endParaRPr lang="zh-TW" altLang="en-US" sz="4400" dirty="0"/>
          </a:p>
        </p:txBody>
      </p:sp>
      <p:sp>
        <p:nvSpPr>
          <p:cNvPr id="48" name="矩形 47"/>
          <p:cNvSpPr/>
          <p:nvPr/>
        </p:nvSpPr>
        <p:spPr>
          <a:xfrm>
            <a:off x="4534949" y="17987490"/>
            <a:ext cx="1931672" cy="1126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time</a:t>
            </a:r>
            <a:endParaRPr lang="zh-TW" altLang="en-US" sz="4400" dirty="0"/>
          </a:p>
        </p:txBody>
      </p:sp>
      <p:sp>
        <p:nvSpPr>
          <p:cNvPr id="49" name="矩形 48"/>
          <p:cNvSpPr/>
          <p:nvPr/>
        </p:nvSpPr>
        <p:spPr>
          <a:xfrm>
            <a:off x="4534949" y="19605051"/>
            <a:ext cx="1931672" cy="1126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other</a:t>
            </a:r>
            <a:endParaRPr lang="zh-TW" altLang="en-US" sz="4400" dirty="0"/>
          </a:p>
        </p:txBody>
      </p:sp>
      <p:sp>
        <p:nvSpPr>
          <p:cNvPr id="50" name="矩形 49"/>
          <p:cNvSpPr/>
          <p:nvPr/>
        </p:nvSpPr>
        <p:spPr>
          <a:xfrm>
            <a:off x="6958666" y="16387470"/>
            <a:ext cx="2299633" cy="1126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Jieba</a:t>
            </a:r>
            <a:r>
              <a:rPr lang="en-US" altLang="zh-TW" sz="4400" dirty="0" smtClean="0"/>
              <a:t> cut</a:t>
            </a:r>
            <a:endParaRPr lang="zh-TW" altLang="en-US" sz="4400" dirty="0"/>
          </a:p>
        </p:txBody>
      </p:sp>
      <p:sp>
        <p:nvSpPr>
          <p:cNvPr id="51" name="矩形 50"/>
          <p:cNvSpPr/>
          <p:nvPr/>
        </p:nvSpPr>
        <p:spPr>
          <a:xfrm>
            <a:off x="9979782" y="16281590"/>
            <a:ext cx="2625305" cy="596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Doc2Vec</a:t>
            </a:r>
            <a:endParaRPr lang="zh-TW" altLang="en-US" sz="4000" dirty="0"/>
          </a:p>
        </p:txBody>
      </p:sp>
      <p:sp>
        <p:nvSpPr>
          <p:cNvPr id="52" name="矩形 51"/>
          <p:cNvSpPr/>
          <p:nvPr/>
        </p:nvSpPr>
        <p:spPr>
          <a:xfrm>
            <a:off x="13636036" y="14233751"/>
            <a:ext cx="5646420" cy="1691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Model</a:t>
            </a:r>
            <a:endParaRPr lang="zh-TW" altLang="en-US" sz="4400" dirty="0"/>
          </a:p>
        </p:txBody>
      </p:sp>
      <p:sp>
        <p:nvSpPr>
          <p:cNvPr id="53" name="矩形 52"/>
          <p:cNvSpPr/>
          <p:nvPr/>
        </p:nvSpPr>
        <p:spPr>
          <a:xfrm>
            <a:off x="6938958" y="17987490"/>
            <a:ext cx="5666129" cy="1126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Weekday &amp; Cycling</a:t>
            </a:r>
            <a:endParaRPr lang="zh-TW" altLang="en-US" sz="4400" dirty="0"/>
          </a:p>
        </p:txBody>
      </p:sp>
      <p:sp>
        <p:nvSpPr>
          <p:cNvPr id="55" name="矩形 54"/>
          <p:cNvSpPr/>
          <p:nvPr/>
        </p:nvSpPr>
        <p:spPr>
          <a:xfrm>
            <a:off x="6938958" y="19605051"/>
            <a:ext cx="5666129" cy="1126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Individual open rate</a:t>
            </a:r>
            <a:endParaRPr lang="zh-TW" altLang="en-US" sz="4400" dirty="0"/>
          </a:p>
        </p:txBody>
      </p:sp>
      <p:sp>
        <p:nvSpPr>
          <p:cNvPr id="56" name="矩形 55"/>
          <p:cNvSpPr/>
          <p:nvPr/>
        </p:nvSpPr>
        <p:spPr>
          <a:xfrm>
            <a:off x="9979782" y="17098748"/>
            <a:ext cx="2625305" cy="596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Dictionary</a:t>
            </a:r>
            <a:endParaRPr lang="zh-TW" altLang="en-US" sz="4000" dirty="0"/>
          </a:p>
        </p:txBody>
      </p:sp>
      <p:sp>
        <p:nvSpPr>
          <p:cNvPr id="57" name="矩形 56"/>
          <p:cNvSpPr/>
          <p:nvPr/>
        </p:nvSpPr>
        <p:spPr>
          <a:xfrm>
            <a:off x="13636036" y="16213044"/>
            <a:ext cx="5646420" cy="7438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Naïve Bayes</a:t>
            </a:r>
            <a:endParaRPr lang="zh-TW" altLang="en-US" sz="4400" dirty="0"/>
          </a:p>
        </p:txBody>
      </p:sp>
      <p:sp>
        <p:nvSpPr>
          <p:cNvPr id="58" name="矩形 57"/>
          <p:cNvSpPr/>
          <p:nvPr/>
        </p:nvSpPr>
        <p:spPr>
          <a:xfrm>
            <a:off x="13636036" y="17109807"/>
            <a:ext cx="5646420" cy="7730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Random Forest</a:t>
            </a:r>
            <a:endParaRPr lang="zh-TW" altLang="en-US" sz="4400" dirty="0"/>
          </a:p>
        </p:txBody>
      </p:sp>
      <p:sp>
        <p:nvSpPr>
          <p:cNvPr id="59" name="矩形 58"/>
          <p:cNvSpPr/>
          <p:nvPr/>
        </p:nvSpPr>
        <p:spPr>
          <a:xfrm>
            <a:off x="13636036" y="18035838"/>
            <a:ext cx="5646420" cy="799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LightGBM</a:t>
            </a:r>
            <a:endParaRPr lang="zh-TW" altLang="en-US" sz="4400" dirty="0"/>
          </a:p>
        </p:txBody>
      </p:sp>
      <p:sp>
        <p:nvSpPr>
          <p:cNvPr id="60" name="矩形 59"/>
          <p:cNvSpPr/>
          <p:nvPr/>
        </p:nvSpPr>
        <p:spPr>
          <a:xfrm>
            <a:off x="13636036" y="18961869"/>
            <a:ext cx="5646420" cy="7730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RNN</a:t>
            </a:r>
            <a:endParaRPr lang="zh-TW" altLang="en-US" sz="4400" dirty="0"/>
          </a:p>
        </p:txBody>
      </p:sp>
      <p:sp>
        <p:nvSpPr>
          <p:cNvPr id="61" name="矩形 60"/>
          <p:cNvSpPr/>
          <p:nvPr/>
        </p:nvSpPr>
        <p:spPr>
          <a:xfrm>
            <a:off x="13636036" y="19887899"/>
            <a:ext cx="5646420" cy="7730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Bert</a:t>
            </a:r>
            <a:endParaRPr lang="zh-TW" altLang="en-US" sz="4400" dirty="0"/>
          </a:p>
        </p:txBody>
      </p:sp>
      <p:sp>
        <p:nvSpPr>
          <p:cNvPr id="64" name="矩形 63"/>
          <p:cNvSpPr/>
          <p:nvPr/>
        </p:nvSpPr>
        <p:spPr>
          <a:xfrm rot="20007203">
            <a:off x="12502062" y="15614827"/>
            <a:ext cx="2374127" cy="845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1264A4"/>
                </a:solidFill>
              </a:rPr>
              <a:t>全</a:t>
            </a:r>
            <a:r>
              <a:rPr lang="zh-TW" altLang="en-US" b="1" dirty="0">
                <a:solidFill>
                  <a:srgbClr val="1264A4"/>
                </a:solidFill>
              </a:rPr>
              <a:t>體</a:t>
            </a:r>
            <a:endParaRPr lang="zh-TW" altLang="en-US" b="1" dirty="0">
              <a:solidFill>
                <a:srgbClr val="1264A4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 rot="19972684">
            <a:off x="12586654" y="18455982"/>
            <a:ext cx="2374127" cy="845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1264A4"/>
                </a:solidFill>
              </a:rPr>
              <a:t>個人</a:t>
            </a:r>
            <a:endParaRPr lang="zh-TW" altLang="en-US" b="1" dirty="0">
              <a:solidFill>
                <a:srgbClr val="1264A4"/>
              </a:solidFill>
            </a:endParaRPr>
          </a:p>
        </p:txBody>
      </p:sp>
      <p:cxnSp>
        <p:nvCxnSpPr>
          <p:cNvPr id="67" name="直線接點 66" hidden="1"/>
          <p:cNvCxnSpPr>
            <a:stCxn id="45" idx="3"/>
            <a:endCxn id="47" idx="1"/>
          </p:cNvCxnSpPr>
          <p:nvPr/>
        </p:nvCxnSpPr>
        <p:spPr>
          <a:xfrm flipV="1">
            <a:off x="3645337" y="16950494"/>
            <a:ext cx="889612" cy="14867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 hidden="1"/>
          <p:cNvCxnSpPr>
            <a:endCxn id="48" idx="1"/>
          </p:cNvCxnSpPr>
          <p:nvPr/>
        </p:nvCxnSpPr>
        <p:spPr>
          <a:xfrm>
            <a:off x="3769456" y="18359338"/>
            <a:ext cx="765493" cy="1911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 hidden="1"/>
          <p:cNvCxnSpPr>
            <a:endCxn id="49" idx="1"/>
          </p:cNvCxnSpPr>
          <p:nvPr/>
        </p:nvCxnSpPr>
        <p:spPr>
          <a:xfrm>
            <a:off x="3736388" y="18355303"/>
            <a:ext cx="798561" cy="18127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 hidden="1"/>
          <p:cNvCxnSpPr>
            <a:stCxn id="47" idx="3"/>
            <a:endCxn id="50" idx="1"/>
          </p:cNvCxnSpPr>
          <p:nvPr/>
        </p:nvCxnSpPr>
        <p:spPr>
          <a:xfrm>
            <a:off x="6466621" y="16950494"/>
            <a:ext cx="4920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 hidden="1"/>
          <p:cNvCxnSpPr>
            <a:stCxn id="48" idx="3"/>
          </p:cNvCxnSpPr>
          <p:nvPr/>
        </p:nvCxnSpPr>
        <p:spPr>
          <a:xfrm>
            <a:off x="6466621" y="18550514"/>
            <a:ext cx="4920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 hidden="1"/>
          <p:cNvCxnSpPr>
            <a:endCxn id="55" idx="1"/>
          </p:cNvCxnSpPr>
          <p:nvPr/>
        </p:nvCxnSpPr>
        <p:spPr>
          <a:xfrm>
            <a:off x="6466621" y="20168075"/>
            <a:ext cx="4723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 hidden="1"/>
          <p:cNvCxnSpPr>
            <a:stCxn id="50" idx="3"/>
            <a:endCxn id="51" idx="1"/>
          </p:cNvCxnSpPr>
          <p:nvPr/>
        </p:nvCxnSpPr>
        <p:spPr>
          <a:xfrm flipV="1">
            <a:off x="9258299" y="16579764"/>
            <a:ext cx="721483" cy="3707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 hidden="1"/>
          <p:cNvCxnSpPr/>
          <p:nvPr/>
        </p:nvCxnSpPr>
        <p:spPr>
          <a:xfrm>
            <a:off x="9258299" y="16762898"/>
            <a:ext cx="721483" cy="4753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 hidden="1"/>
          <p:cNvSpPr/>
          <p:nvPr/>
        </p:nvSpPr>
        <p:spPr>
          <a:xfrm>
            <a:off x="9979782" y="16074392"/>
            <a:ext cx="2625304" cy="14209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接點 83" hidden="1"/>
          <p:cNvCxnSpPr>
            <a:endCxn id="58" idx="1"/>
          </p:cNvCxnSpPr>
          <p:nvPr/>
        </p:nvCxnSpPr>
        <p:spPr>
          <a:xfrm>
            <a:off x="12605086" y="16950494"/>
            <a:ext cx="1030950" cy="5458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 hidden="1"/>
          <p:cNvCxnSpPr>
            <a:stCxn id="53" idx="3"/>
          </p:cNvCxnSpPr>
          <p:nvPr/>
        </p:nvCxnSpPr>
        <p:spPr>
          <a:xfrm flipV="1">
            <a:off x="12605087" y="17545095"/>
            <a:ext cx="1030949" cy="10054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 hidden="1"/>
          <p:cNvCxnSpPr>
            <a:stCxn id="55" idx="3"/>
            <a:endCxn id="62" idx="1"/>
          </p:cNvCxnSpPr>
          <p:nvPr/>
        </p:nvCxnSpPr>
        <p:spPr>
          <a:xfrm flipV="1">
            <a:off x="12605087" y="17330279"/>
            <a:ext cx="1030949" cy="28377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 hidden="1"/>
          <p:cNvCxnSpPr>
            <a:endCxn id="63" idx="1"/>
          </p:cNvCxnSpPr>
          <p:nvPr/>
        </p:nvCxnSpPr>
        <p:spPr>
          <a:xfrm>
            <a:off x="12605086" y="16734015"/>
            <a:ext cx="1030950" cy="28801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 hidden="1"/>
          <p:cNvCxnSpPr>
            <a:stCxn id="53" idx="3"/>
            <a:endCxn id="63" idx="1"/>
          </p:cNvCxnSpPr>
          <p:nvPr/>
        </p:nvCxnSpPr>
        <p:spPr>
          <a:xfrm>
            <a:off x="12605087" y="18550514"/>
            <a:ext cx="1030949" cy="10636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 hidden="1"/>
          <p:cNvSpPr/>
          <p:nvPr/>
        </p:nvSpPr>
        <p:spPr>
          <a:xfrm>
            <a:off x="13636036" y="16019081"/>
            <a:ext cx="5646420" cy="26223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 hidden="1"/>
          <p:cNvSpPr/>
          <p:nvPr/>
        </p:nvSpPr>
        <p:spPr>
          <a:xfrm>
            <a:off x="13636036" y="18761230"/>
            <a:ext cx="5646420" cy="17057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/>
          <p:cNvSpPr txBox="1"/>
          <p:nvPr/>
        </p:nvSpPr>
        <p:spPr>
          <a:xfrm>
            <a:off x="20313406" y="16377431"/>
            <a:ext cx="79498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時間型特徵處理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將寄信星期分解取出，並利用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正弦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函數將時分秒做週期轉換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3200" dirty="0" smtClean="0">
                <a:latin typeface="Arial" panose="020B0604020202020204" pitchFamily="34" charset="0"/>
              </a:rPr>
              <a:t>Ex: sin</a:t>
            </a:r>
            <a:r>
              <a:rPr lang="en-US" altLang="zh-TW" sz="3200" dirty="0">
                <a:latin typeface="Arial" panose="020B0604020202020204" pitchFamily="34" charset="0"/>
              </a:rPr>
              <a:t>((</a:t>
            </a:r>
            <a:r>
              <a:rPr lang="zh-TW" altLang="en-US" sz="3200" dirty="0">
                <a:latin typeface="Courier New" panose="02070309020205020404" pitchFamily="49" charset="0"/>
              </a:rPr>
              <a:t>⼩時</a:t>
            </a:r>
            <a:r>
              <a:rPr lang="en-US" altLang="zh-TW" sz="3200" dirty="0">
                <a:latin typeface="Arial" panose="020B0604020202020204" pitchFamily="34" charset="0"/>
              </a:rPr>
              <a:t>/12 + </a:t>
            </a:r>
            <a:r>
              <a:rPr lang="zh-TW" altLang="en-US" sz="3200" dirty="0">
                <a:latin typeface="Courier New" panose="02070309020205020404" pitchFamily="49" charset="0"/>
              </a:rPr>
              <a:t>分</a:t>
            </a:r>
            <a:r>
              <a:rPr lang="en-US" altLang="zh-TW" sz="3200" dirty="0">
                <a:latin typeface="Arial" panose="020B0604020202020204" pitchFamily="34" charset="0"/>
              </a:rPr>
              <a:t>/720 + </a:t>
            </a:r>
            <a:r>
              <a:rPr lang="zh-TW" altLang="en-US" sz="3200" dirty="0">
                <a:latin typeface="Courier New" panose="02070309020205020404" pitchFamily="49" charset="0"/>
              </a:rPr>
              <a:t>秒</a:t>
            </a:r>
            <a:r>
              <a:rPr lang="en-US" altLang="zh-TW" sz="3200" dirty="0">
                <a:latin typeface="Arial" panose="020B0604020202020204" pitchFamily="34" charset="0"/>
              </a:rPr>
              <a:t>/43200 )π</a:t>
            </a:r>
            <a:r>
              <a:rPr lang="en-US" altLang="zh-TW" sz="3200" dirty="0" smtClean="0">
                <a:latin typeface="Arial" panose="020B0604020202020204" pitchFamily="34" charset="0"/>
              </a:rPr>
              <a:t>)</a:t>
            </a:r>
            <a:endParaRPr lang="en-US" altLang="zh-TW" sz="3200" dirty="0">
              <a:latin typeface="Arial" panose="020B0604020202020204" pitchFamily="34" charset="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20313406" y="18814738"/>
            <a:ext cx="794986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個人特徵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萃取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由於寄信大部分沒有收件者個資，因此反過來利用個人過往開信率作為個人特徵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8" name="表格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192992"/>
              </p:ext>
            </p:extLst>
          </p:nvPr>
        </p:nvGraphicFramePr>
        <p:xfrm>
          <a:off x="13966577" y="28804733"/>
          <a:ext cx="10175214" cy="2590800"/>
        </p:xfrm>
        <a:graphic>
          <a:graphicData uri="http://schemas.openxmlformats.org/drawingml/2006/table">
            <a:tbl>
              <a:tblPr/>
              <a:tblGrid>
                <a:gridCol w="1453602">
                  <a:extLst>
                    <a:ext uri="{9D8B030D-6E8A-4147-A177-3AD203B41FA5}">
                      <a16:colId xmlns:a16="http://schemas.microsoft.com/office/drawing/2014/main" val="2164723772"/>
                    </a:ext>
                  </a:extLst>
                </a:gridCol>
                <a:gridCol w="1453602">
                  <a:extLst>
                    <a:ext uri="{9D8B030D-6E8A-4147-A177-3AD203B41FA5}">
                      <a16:colId xmlns:a16="http://schemas.microsoft.com/office/drawing/2014/main" val="3613737225"/>
                    </a:ext>
                  </a:extLst>
                </a:gridCol>
                <a:gridCol w="1453602">
                  <a:extLst>
                    <a:ext uri="{9D8B030D-6E8A-4147-A177-3AD203B41FA5}">
                      <a16:colId xmlns:a16="http://schemas.microsoft.com/office/drawing/2014/main" val="1801812223"/>
                    </a:ext>
                  </a:extLst>
                </a:gridCol>
                <a:gridCol w="1453602">
                  <a:extLst>
                    <a:ext uri="{9D8B030D-6E8A-4147-A177-3AD203B41FA5}">
                      <a16:colId xmlns:a16="http://schemas.microsoft.com/office/drawing/2014/main" val="3073034879"/>
                    </a:ext>
                  </a:extLst>
                </a:gridCol>
                <a:gridCol w="4360806">
                  <a:extLst>
                    <a:ext uri="{9D8B030D-6E8A-4147-A177-3AD203B41FA5}">
                      <a16:colId xmlns:a16="http://schemas.microsoft.com/office/drawing/2014/main" val="302343891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RNN</a:t>
                      </a:r>
                      <a:endParaRPr lang="en-US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</a:t>
                      </a:r>
                      <a:endParaRPr lang="en-US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46538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r>
                        <a:rPr lang="zh-TW" altLang="en-US" sz="4000" i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4000" i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4000" i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4000" i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altLang="zh-TW" sz="40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219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en-US" altLang="zh-TW" sz="4000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21170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en-US" altLang="zh-TW" sz="4000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3483332"/>
                  </a:ext>
                </a:extLst>
              </a:tr>
            </a:tbl>
          </a:graphicData>
        </a:graphic>
      </p:graphicFrame>
      <p:graphicFrame>
        <p:nvGraphicFramePr>
          <p:cNvPr id="101" name="表格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357908"/>
              </p:ext>
            </p:extLst>
          </p:nvPr>
        </p:nvGraphicFramePr>
        <p:xfrm>
          <a:off x="12051894" y="24613435"/>
          <a:ext cx="14004580" cy="2590800"/>
        </p:xfrm>
        <a:graphic>
          <a:graphicData uri="http://schemas.openxmlformats.org/drawingml/2006/table">
            <a:tbl>
              <a:tblPr/>
              <a:tblGrid>
                <a:gridCol w="1400458">
                  <a:extLst>
                    <a:ext uri="{9D8B030D-6E8A-4147-A177-3AD203B41FA5}">
                      <a16:colId xmlns:a16="http://schemas.microsoft.com/office/drawing/2014/main" val="2164723772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3613737225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1801812223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3073034879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1408786260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4209354035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549769963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258154975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325079890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3375209467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LightGBM</a:t>
                      </a:r>
                      <a:endParaRPr lang="en-US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302401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Naïve</a:t>
                      </a:r>
                      <a:r>
                        <a:rPr lang="en-US" altLang="zh-TW" sz="4000" i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46538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219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2117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b="1" i="1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altLang="zh-TW" sz="40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40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</a:t>
                      </a:r>
                      <a:endParaRPr lang="en-US" altLang="zh-TW" sz="40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3483332"/>
                  </a:ext>
                </a:extLst>
              </a:tr>
            </a:tbl>
          </a:graphicData>
        </a:graphic>
      </p:graphicFrame>
      <p:sp>
        <p:nvSpPr>
          <p:cNvPr id="102" name="矩形 101"/>
          <p:cNvSpPr/>
          <p:nvPr/>
        </p:nvSpPr>
        <p:spPr>
          <a:xfrm>
            <a:off x="10749396" y="23524982"/>
            <a:ext cx="5740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ML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針對整體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749396" y="27735255"/>
            <a:ext cx="58160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針對個人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6" name="圖片 10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9135" y="37657730"/>
            <a:ext cx="3259211" cy="2179016"/>
          </a:xfrm>
          <a:prstGeom prst="rect">
            <a:avLst/>
          </a:prstGeom>
        </p:spPr>
      </p:pic>
      <p:sp>
        <p:nvSpPr>
          <p:cNvPr id="111" name="矩形 110"/>
          <p:cNvSpPr/>
          <p:nvPr/>
        </p:nvSpPr>
        <p:spPr>
          <a:xfrm>
            <a:off x="11534035" y="37954736"/>
            <a:ext cx="1446792" cy="1281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0" name="圖片 10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1500" y1="45667" x2="41500" y2="45667"/>
                        <a14:foregroundMark x1="47000" y1="46333" x2="47000" y2="46333"/>
                        <a14:foregroundMark x1="50667" y1="46333" x2="50667" y2="46333"/>
                        <a14:foregroundMark x1="57500" y1="46333" x2="5750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8740" y="36571518"/>
            <a:ext cx="4319053" cy="4319053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2275186" y="32000933"/>
            <a:ext cx="6044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對主旨</a:t>
            </a:r>
            <a:r>
              <a:rPr lang="en-US" altLang="zh-TW" sz="3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分群結果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以轉折法判對最佳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223694" y="24592456"/>
            <a:ext cx="6181200" cy="7010319"/>
            <a:chOff x="2407539" y="23070240"/>
            <a:chExt cx="6181200" cy="701031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08148" y="26982835"/>
              <a:ext cx="6180591" cy="3097724"/>
            </a:xfrm>
            <a:prstGeom prst="rect">
              <a:avLst/>
            </a:prstGeom>
          </p:spPr>
        </p:pic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539" y="23070240"/>
              <a:ext cx="6181200" cy="3947031"/>
            </a:xfrm>
            <a:prstGeom prst="rect">
              <a:avLst/>
            </a:prstGeom>
          </p:spPr>
        </p:pic>
      </p:grpSp>
      <p:sp>
        <p:nvSpPr>
          <p:cNvPr id="78" name="矩形 77"/>
          <p:cNvSpPr/>
          <p:nvPr/>
        </p:nvSpPr>
        <p:spPr>
          <a:xfrm>
            <a:off x="1713664" y="14233751"/>
            <a:ext cx="4752957" cy="1691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Data</a:t>
            </a:r>
            <a:endParaRPr lang="zh-TW" altLang="en-US" sz="4400" dirty="0"/>
          </a:p>
        </p:txBody>
      </p:sp>
      <p:sp>
        <p:nvSpPr>
          <p:cNvPr id="80" name="矩形 79"/>
          <p:cNvSpPr/>
          <p:nvPr/>
        </p:nvSpPr>
        <p:spPr>
          <a:xfrm>
            <a:off x="3529190" y="23544440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信件主旨分群</a:t>
            </a:r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0915524" y="31958129"/>
            <a:ext cx="17347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在商業面上</a:t>
            </a:r>
            <a:r>
              <a:rPr lang="zh-TW" altLang="en-US" sz="3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，希望會開信的人都收到信，因此特別注重</a:t>
            </a:r>
            <a:r>
              <a:rPr lang="en-US" altLang="zh-TW" sz="3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3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，而其中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一種模型可達到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99.6</a:t>
            </a:r>
            <a:r>
              <a:rPr lang="en-US" altLang="zh-TW" sz="3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r>
              <a:rPr lang="zh-TW" altLang="en-US" sz="3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使整體寄信成本</a:t>
            </a:r>
            <a:r>
              <a:rPr lang="zh-TW" altLang="en-US" sz="3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下降</a:t>
            </a:r>
            <a:r>
              <a:rPr lang="en-US" altLang="zh-TW" sz="3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4%~5%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0" name="群組 129"/>
          <p:cNvGrpSpPr/>
          <p:nvPr/>
        </p:nvGrpSpPr>
        <p:grpSpPr>
          <a:xfrm>
            <a:off x="17337355" y="36069177"/>
            <a:ext cx="10170809" cy="5369624"/>
            <a:chOff x="1723670" y="964719"/>
            <a:chExt cx="6118798" cy="3186353"/>
          </a:xfrm>
        </p:grpSpPr>
        <p:sp>
          <p:nvSpPr>
            <p:cNvPr id="131" name="Arrow: Bent 101"/>
            <p:cNvSpPr/>
            <p:nvPr/>
          </p:nvSpPr>
          <p:spPr>
            <a:xfrm flipV="1">
              <a:off x="2339752" y="3147814"/>
              <a:ext cx="1371244" cy="414515"/>
            </a:xfrm>
            <a:prstGeom prst="bentArrow">
              <a:avLst>
                <a:gd name="adj1" fmla="val 4167"/>
                <a:gd name="adj2" fmla="val 14600"/>
                <a:gd name="adj3" fmla="val 25000"/>
                <a:gd name="adj4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4" rIns="91428" bIns="45714" anchor="ctr"/>
            <a:lstStyle/>
            <a:p>
              <a:pPr algn="ctr"/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132" name="Arrow: Bent 100"/>
            <p:cNvSpPr/>
            <p:nvPr/>
          </p:nvSpPr>
          <p:spPr>
            <a:xfrm>
              <a:off x="2339752" y="1568770"/>
              <a:ext cx="1371244" cy="414515"/>
            </a:xfrm>
            <a:prstGeom prst="bentArrow">
              <a:avLst>
                <a:gd name="adj1" fmla="val 4167"/>
                <a:gd name="adj2" fmla="val 14600"/>
                <a:gd name="adj3" fmla="val 25000"/>
                <a:gd name="adj4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4" rIns="91428" bIns="45714" anchor="ctr"/>
            <a:lstStyle/>
            <a:p>
              <a:pPr algn="ctr"/>
              <a:endParaRPr sz="2000">
                <a:solidFill>
                  <a:srgbClr val="FFFFFF"/>
                </a:solidFill>
              </a:endParaRPr>
            </a:p>
          </p:txBody>
        </p:sp>
        <p:grpSp>
          <p:nvGrpSpPr>
            <p:cNvPr id="133" name="组合 1"/>
            <p:cNvGrpSpPr/>
            <p:nvPr/>
          </p:nvGrpSpPr>
          <p:grpSpPr>
            <a:xfrm>
              <a:off x="3765374" y="964719"/>
              <a:ext cx="4077094" cy="1321622"/>
              <a:chOff x="5131548" y="1140591"/>
              <a:chExt cx="4077094" cy="1321622"/>
            </a:xfrm>
          </p:grpSpPr>
          <p:sp>
            <p:nvSpPr>
              <p:cNvPr id="151" name="Rectangle: Rounded Corners 81"/>
              <p:cNvSpPr/>
              <p:nvPr/>
            </p:nvSpPr>
            <p:spPr>
              <a:xfrm>
                <a:off x="5875372" y="1621845"/>
                <a:ext cx="3333270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降低被標為</a:t>
                </a:r>
                <a:r>
                  <a:rPr lang="en-US" altLang="zh-TW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SPAM</a:t>
                </a:r>
                <a:endParaRPr lang="zh-CN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2" name="Rectangle: Rounded Corners 83"/>
              <p:cNvSpPr/>
              <p:nvPr/>
            </p:nvSpPr>
            <p:spPr>
              <a:xfrm>
                <a:off x="5875372" y="1978979"/>
                <a:ext cx="3333270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降低企業負面形象</a:t>
                </a:r>
                <a:endParaRPr lang="zh-CN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4" name="Rectangle: Rounded Corners 3"/>
              <p:cNvSpPr/>
              <p:nvPr/>
            </p:nvSpPr>
            <p:spPr>
              <a:xfrm>
                <a:off x="5875372" y="1264713"/>
                <a:ext cx="3333270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lvl="0" algn="ctr"/>
                <a:r>
                  <a:rPr lang="zh-TW" altLang="en-US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降低退訂</a:t>
                </a:r>
              </a:p>
            </p:txBody>
          </p:sp>
          <p:grpSp>
            <p:nvGrpSpPr>
              <p:cNvPr id="157" name="Group 1"/>
              <p:cNvGrpSpPr/>
              <p:nvPr/>
            </p:nvGrpSpPr>
            <p:grpSpPr>
              <a:xfrm>
                <a:off x="5131548" y="1140591"/>
                <a:ext cx="1321622" cy="1321622"/>
                <a:chOff x="1828800" y="2206963"/>
                <a:chExt cx="1245140" cy="1245140"/>
              </a:xfrm>
            </p:grpSpPr>
            <p:sp>
              <p:nvSpPr>
                <p:cNvPr id="158" name="Oval 76"/>
                <p:cNvSpPr/>
                <p:nvPr/>
              </p:nvSpPr>
              <p:spPr>
                <a:xfrm>
                  <a:off x="1828800" y="2206963"/>
                  <a:ext cx="1245140" cy="1245140"/>
                </a:xfrm>
                <a:prstGeom prst="ellipse">
                  <a:avLst/>
                </a:prstGeom>
                <a:solidFill>
                  <a:schemeClr val="accent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9" name="Oval 78"/>
                <p:cNvSpPr/>
                <p:nvPr/>
              </p:nvSpPr>
              <p:spPr>
                <a:xfrm>
                  <a:off x="1955260" y="2333423"/>
                  <a:ext cx="992220" cy="992220"/>
                </a:xfrm>
                <a:prstGeom prst="ellipse">
                  <a:avLst/>
                </a:prstGeom>
                <a:solidFill>
                  <a:schemeClr val="bg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34" name="组合 34"/>
            <p:cNvGrpSpPr/>
            <p:nvPr/>
          </p:nvGrpSpPr>
          <p:grpSpPr>
            <a:xfrm>
              <a:off x="3765374" y="2829450"/>
              <a:ext cx="4077094" cy="1321622"/>
              <a:chOff x="5131548" y="3005323"/>
              <a:chExt cx="4077094" cy="1321622"/>
            </a:xfrm>
          </p:grpSpPr>
          <p:sp>
            <p:nvSpPr>
              <p:cNvPr id="141" name="Rectangle: Rounded Corners 85"/>
              <p:cNvSpPr/>
              <p:nvPr/>
            </p:nvSpPr>
            <p:spPr>
              <a:xfrm>
                <a:off x="5875372" y="3486578"/>
                <a:ext cx="3333270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設備負載降低</a:t>
                </a:r>
                <a:endParaRPr lang="zh-CN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Rectangle: Rounded Corners 86"/>
              <p:cNvSpPr/>
              <p:nvPr/>
            </p:nvSpPr>
            <p:spPr>
              <a:xfrm>
                <a:off x="5875372" y="3843710"/>
                <a:ext cx="3333270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提升行銷</a:t>
                </a:r>
                <a:r>
                  <a:rPr lang="en-US" altLang="zh-TW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ROI</a:t>
                </a:r>
                <a:endParaRPr lang="zh-CN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4" name="Rectangle: Rounded Corners 88"/>
              <p:cNvSpPr/>
              <p:nvPr/>
            </p:nvSpPr>
            <p:spPr>
              <a:xfrm>
                <a:off x="5875372" y="3129447"/>
                <a:ext cx="3333270" cy="35911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寄信成本降低</a:t>
                </a:r>
                <a:endParaRPr lang="zh-CN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147" name="Group 91"/>
              <p:cNvGrpSpPr/>
              <p:nvPr/>
            </p:nvGrpSpPr>
            <p:grpSpPr>
              <a:xfrm>
                <a:off x="5131548" y="3005323"/>
                <a:ext cx="1321622" cy="1321622"/>
                <a:chOff x="1828800" y="2206963"/>
                <a:chExt cx="1245140" cy="1245140"/>
              </a:xfrm>
            </p:grpSpPr>
            <p:sp>
              <p:nvSpPr>
                <p:cNvPr id="149" name="Oval 92"/>
                <p:cNvSpPr/>
                <p:nvPr/>
              </p:nvSpPr>
              <p:spPr>
                <a:xfrm>
                  <a:off x="1828800" y="2206963"/>
                  <a:ext cx="1245140" cy="1245140"/>
                </a:xfrm>
                <a:prstGeom prst="ellipse">
                  <a:avLst/>
                </a:prstGeom>
                <a:solidFill>
                  <a:schemeClr val="accent2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Oval 93"/>
                <p:cNvSpPr/>
                <p:nvPr/>
              </p:nvSpPr>
              <p:spPr>
                <a:xfrm>
                  <a:off x="1955260" y="2333423"/>
                  <a:ext cx="992220" cy="992220"/>
                </a:xfrm>
                <a:prstGeom prst="ellipse">
                  <a:avLst/>
                </a:prstGeom>
                <a:solidFill>
                  <a:schemeClr val="bg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48" name="Freeform: Shape 95"/>
              <p:cNvSpPr>
                <a:spLocks/>
              </p:cNvSpPr>
              <p:nvPr/>
            </p:nvSpPr>
            <p:spPr bwMode="auto">
              <a:xfrm>
                <a:off x="5643436" y="3380206"/>
                <a:ext cx="297844" cy="567128"/>
              </a:xfrm>
              <a:custGeom>
                <a:avLst/>
                <a:gdLst/>
                <a:ahLst/>
                <a:cxnLst>
                  <a:cxn ang="0">
                    <a:pos x="21" y="57"/>
                  </a:cxn>
                  <a:cxn ang="0">
                    <a:pos x="21" y="63"/>
                  </a:cxn>
                  <a:cxn ang="0">
                    <a:pos x="20" y="64"/>
                  </a:cxn>
                  <a:cxn ang="0">
                    <a:pos x="15" y="64"/>
                  </a:cxn>
                  <a:cxn ang="0">
                    <a:pos x="14" y="63"/>
                  </a:cxn>
                  <a:cxn ang="0">
                    <a:pos x="14" y="57"/>
                  </a:cxn>
                  <a:cxn ang="0">
                    <a:pos x="1" y="50"/>
                  </a:cxn>
                  <a:cxn ang="0">
                    <a:pos x="1" y="49"/>
                  </a:cxn>
                  <a:cxn ang="0">
                    <a:pos x="4" y="44"/>
                  </a:cxn>
                  <a:cxn ang="0">
                    <a:pos x="5" y="43"/>
                  </a:cxn>
                  <a:cxn ang="0">
                    <a:pos x="6" y="44"/>
                  </a:cxn>
                  <a:cxn ang="0">
                    <a:pos x="17" y="49"/>
                  </a:cxn>
                  <a:cxn ang="0">
                    <a:pos x="25" y="43"/>
                  </a:cxn>
                  <a:cxn ang="0">
                    <a:pos x="16" y="36"/>
                  </a:cxn>
                  <a:cxn ang="0">
                    <a:pos x="1" y="21"/>
                  </a:cxn>
                  <a:cxn ang="0">
                    <a:pos x="14" y="8"/>
                  </a:cxn>
                  <a:cxn ang="0">
                    <a:pos x="14" y="1"/>
                  </a:cxn>
                  <a:cxn ang="0">
                    <a:pos x="15" y="0"/>
                  </a:cxn>
                  <a:cxn ang="0">
                    <a:pos x="20" y="0"/>
                  </a:cxn>
                  <a:cxn ang="0">
                    <a:pos x="21" y="1"/>
                  </a:cxn>
                  <a:cxn ang="0">
                    <a:pos x="21" y="7"/>
                  </a:cxn>
                  <a:cxn ang="0">
                    <a:pos x="32" y="12"/>
                  </a:cxn>
                  <a:cxn ang="0">
                    <a:pos x="32" y="14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8" y="19"/>
                  </a:cxn>
                  <a:cxn ang="0">
                    <a:pos x="18" y="15"/>
                  </a:cxn>
                  <a:cxn ang="0">
                    <a:pos x="10" y="21"/>
                  </a:cxn>
                  <a:cxn ang="0">
                    <a:pos x="20" y="28"/>
                  </a:cxn>
                  <a:cxn ang="0">
                    <a:pos x="34" y="42"/>
                  </a:cxn>
                  <a:cxn ang="0">
                    <a:pos x="21" y="57"/>
                  </a:cxn>
                </a:cxnLst>
                <a:rect l="0" t="0" r="r" b="b"/>
                <a:pathLst>
                  <a:path w="34" h="64">
                    <a:moveTo>
                      <a:pt x="21" y="57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63"/>
                      <a:pt x="20" y="64"/>
                      <a:pt x="20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4" y="64"/>
                      <a:pt x="14" y="63"/>
                      <a:pt x="14" y="63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5" y="55"/>
                      <a:pt x="1" y="50"/>
                      <a:pt x="1" y="50"/>
                    </a:cubicBezTo>
                    <a:cubicBezTo>
                      <a:pt x="0" y="50"/>
                      <a:pt x="0" y="49"/>
                      <a:pt x="1" y="49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5" y="43"/>
                      <a:pt x="5" y="43"/>
                    </a:cubicBezTo>
                    <a:cubicBezTo>
                      <a:pt x="5" y="43"/>
                      <a:pt x="6" y="44"/>
                      <a:pt x="6" y="44"/>
                    </a:cubicBezTo>
                    <a:cubicBezTo>
                      <a:pt x="6" y="44"/>
                      <a:pt x="11" y="49"/>
                      <a:pt x="17" y="49"/>
                    </a:cubicBezTo>
                    <a:cubicBezTo>
                      <a:pt x="21" y="49"/>
                      <a:pt x="25" y="47"/>
                      <a:pt x="25" y="43"/>
                    </a:cubicBezTo>
                    <a:cubicBezTo>
                      <a:pt x="25" y="39"/>
                      <a:pt x="20" y="38"/>
                      <a:pt x="16" y="36"/>
                    </a:cubicBezTo>
                    <a:cubicBezTo>
                      <a:pt x="9" y="33"/>
                      <a:pt x="1" y="30"/>
                      <a:pt x="1" y="21"/>
                    </a:cubicBezTo>
                    <a:cubicBezTo>
                      <a:pt x="1" y="14"/>
                      <a:pt x="6" y="9"/>
                      <a:pt x="14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8" y="8"/>
                      <a:pt x="32" y="12"/>
                      <a:pt x="32" y="12"/>
                    </a:cubicBezTo>
                    <a:cubicBezTo>
                      <a:pt x="33" y="13"/>
                      <a:pt x="33" y="13"/>
                      <a:pt x="32" y="14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3" y="15"/>
                      <a:pt x="18" y="15"/>
                    </a:cubicBezTo>
                    <a:cubicBezTo>
                      <a:pt x="13" y="15"/>
                      <a:pt x="10" y="18"/>
                      <a:pt x="10" y="21"/>
                    </a:cubicBezTo>
                    <a:cubicBezTo>
                      <a:pt x="10" y="25"/>
                      <a:pt x="15" y="26"/>
                      <a:pt x="20" y="28"/>
                    </a:cubicBezTo>
                    <a:cubicBezTo>
                      <a:pt x="26" y="31"/>
                      <a:pt x="34" y="34"/>
                      <a:pt x="34" y="42"/>
                    </a:cubicBezTo>
                    <a:cubicBezTo>
                      <a:pt x="34" y="50"/>
                      <a:pt x="28" y="55"/>
                      <a:pt x="21" y="5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5" name="Group 2"/>
            <p:cNvGrpSpPr/>
            <p:nvPr/>
          </p:nvGrpSpPr>
          <p:grpSpPr>
            <a:xfrm>
              <a:off x="1723670" y="1897086"/>
              <a:ext cx="1321622" cy="1321622"/>
              <a:chOff x="4775009" y="3071573"/>
              <a:chExt cx="1245140" cy="1245140"/>
            </a:xfrm>
          </p:grpSpPr>
          <p:grpSp>
            <p:nvGrpSpPr>
              <p:cNvPr id="137" name="Group 96"/>
              <p:cNvGrpSpPr/>
              <p:nvPr/>
            </p:nvGrpSpPr>
            <p:grpSpPr>
              <a:xfrm>
                <a:off x="4775009" y="3071573"/>
                <a:ext cx="1245140" cy="1245140"/>
                <a:chOff x="1828800" y="2206963"/>
                <a:chExt cx="1245140" cy="1245140"/>
              </a:xfrm>
            </p:grpSpPr>
            <p:sp>
              <p:nvSpPr>
                <p:cNvPr id="139" name="Oval 97"/>
                <p:cNvSpPr/>
                <p:nvPr/>
              </p:nvSpPr>
              <p:spPr>
                <a:xfrm>
                  <a:off x="1828800" y="2206963"/>
                  <a:ext cx="1245140" cy="124514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Oval 98"/>
                <p:cNvSpPr/>
                <p:nvPr/>
              </p:nvSpPr>
              <p:spPr>
                <a:xfrm>
                  <a:off x="1955260" y="2333423"/>
                  <a:ext cx="992220" cy="992220"/>
                </a:xfrm>
                <a:prstGeom prst="ellipse">
                  <a:avLst/>
                </a:prstGeom>
                <a:solidFill>
                  <a:schemeClr val="bg1"/>
                </a:solidFill>
                <a:ln w="139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8" name="Freeform: Shape 99"/>
              <p:cNvSpPr>
                <a:spLocks/>
              </p:cNvSpPr>
              <p:nvPr/>
            </p:nvSpPr>
            <p:spPr bwMode="auto">
              <a:xfrm>
                <a:off x="5235875" y="3457093"/>
                <a:ext cx="323407" cy="476223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0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50000" y1="11905" x2="50000" y2="11905"/>
                        </a14:backgroundRemoval>
                      </a14:imgEffect>
                      <a14:imgEffect>
                        <a14:colorTemperature colorTemp="3871"/>
                      </a14:imgEffect>
                      <a14:imgEffect>
                        <a14:saturation sat="32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84647" y="1129626"/>
              <a:ext cx="883073" cy="10115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765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</TotalTime>
  <Words>545</Words>
  <Application>Microsoft Office PowerPoint</Application>
  <PresentationFormat>自訂</PresentationFormat>
  <Paragraphs>116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12" baseType="lpstr">
      <vt:lpstr>微软雅黑</vt:lpstr>
      <vt:lpstr>微軟正黑體</vt:lpstr>
      <vt:lpstr>新細明體</vt:lpstr>
      <vt:lpstr>Arial</vt:lpstr>
      <vt:lpstr>Arial Black</vt:lpstr>
      <vt:lpstr>Calibri</vt:lpstr>
      <vt:lpstr>Calibri Light</vt:lpstr>
      <vt:lpstr>Courier New</vt:lpstr>
      <vt:lpstr>Times New Roman</vt:lpstr>
      <vt:lpstr>Wingdings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台灣人工智慧學校</dc:creator>
  <cp:lastModifiedBy>user</cp:lastModifiedBy>
  <cp:revision>57</cp:revision>
  <dcterms:created xsi:type="dcterms:W3CDTF">2019-04-10T02:50:22Z</dcterms:created>
  <dcterms:modified xsi:type="dcterms:W3CDTF">2019-11-13T09:29:46Z</dcterms:modified>
</cp:coreProperties>
</file>